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57" r:id="rId5"/>
    <p:sldId id="259" r:id="rId6"/>
    <p:sldId id="260" r:id="rId7"/>
    <p:sldId id="261" r:id="rId8"/>
    <p:sldId id="269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Hybrid or Gold OA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299</c:v>
                </c:pt>
                <c:pt idx="1">
                  <c:v>322</c:v>
                </c:pt>
                <c:pt idx="2">
                  <c:v>361</c:v>
                </c:pt>
                <c:pt idx="3">
                  <c:v>370</c:v>
                </c:pt>
                <c:pt idx="4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D-4EC6-9357-E9B30D32B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OA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80</c:v>
                </c:pt>
                <c:pt idx="1">
                  <c:v>84</c:v>
                </c:pt>
                <c:pt idx="2">
                  <c:v>51</c:v>
                </c:pt>
                <c:pt idx="3">
                  <c:v>33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D-4EC6-9357-E9B30D32B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0500256"/>
        <c:axId val="430496976"/>
      </c:barChart>
      <c:catAx>
        <c:axId val="4305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496976"/>
        <c:crosses val="autoZero"/>
        <c:auto val="1"/>
        <c:lblAlgn val="ctr"/>
        <c:lblOffset val="100"/>
        <c:noMultiLvlLbl val="0"/>
      </c:catAx>
      <c:valAx>
        <c:axId val="43049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0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170428696412944"/>
          <c:y val="0.3492669145523476"/>
          <c:w val="0.31436920384951883"/>
          <c:h val="0.19239975211431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01DB-D5FC-48ED-B20D-87D793EEBA8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01D4-40AC-42EE-A081-36019FA5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01DB-D5FC-48ED-B20D-87D793EEBA8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01D4-40AC-42EE-A081-36019FA5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2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01DB-D5FC-48ED-B20D-87D793EEBA8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01D4-40AC-42EE-A081-36019FA5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0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 bwMode="auto">
          <a:xfrm>
            <a:off x="8235669" y="-1021733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Picture 5" descr="Powerpoint1-shield-logo-blue.psd">
            <a:extLst>
              <a:ext uri="{FF2B5EF4-FFF2-40B4-BE49-F238E27FC236}">
                <a16:creationId xmlns:a16="http://schemas.microsoft.com/office/drawing/2014/main" id="{4D096229-77ED-1E4A-82EC-1992A03DF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2568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222" y="6209220"/>
            <a:ext cx="2385615" cy="3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6CB0B3-429E-A541-BB7C-B899A84113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02568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27313" y="6206294"/>
            <a:ext cx="2025412" cy="37464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970124" y="375463"/>
            <a:ext cx="8808712" cy="930316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2800" b="0" baseline="0">
                <a:solidFill>
                  <a:schemeClr val="accent2">
                    <a:lumMod val="50000"/>
                  </a:schemeClr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sz="2800" b="1" dirty="0" smtClean="0">
                <a:solidFill>
                  <a:schemeClr val="accent6"/>
                </a:solidFill>
              </a:rPr>
              <a:t>CUP Journals in 2021</a:t>
            </a:r>
            <a:br>
              <a:rPr lang="en-US" sz="2800" b="1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Copyright retention and routes to open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19" name="Picture 2" descr="Image result for cambridge university crest"/>
          <p:cNvPicPr>
            <a:picLocks noChangeAspect="1" noChangeArrowheads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2" y="458456"/>
            <a:ext cx="879229" cy="76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98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4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01DB-D5FC-48ED-B20D-87D793EEBA8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01D4-40AC-42EE-A081-36019FA5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8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01DB-D5FC-48ED-B20D-87D793EEBA8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01D4-40AC-42EE-A081-36019FA5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01DB-D5FC-48ED-B20D-87D793EEBA8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01D4-40AC-42EE-A081-36019FA5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01DB-D5FC-48ED-B20D-87D793EEBA8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01D4-40AC-42EE-A081-36019FA5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01DB-D5FC-48ED-B20D-87D793EEBA8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01D4-40AC-42EE-A081-36019FA5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6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01DB-D5FC-48ED-B20D-87D793EEBA8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01D4-40AC-42EE-A081-36019FA5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1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01DB-D5FC-48ED-B20D-87D793EEBA8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01D4-40AC-42EE-A081-36019FA5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01DB-D5FC-48ED-B20D-87D793EEBA8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01D4-40AC-42EE-A081-36019FA5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8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601DB-D5FC-48ED-B20D-87D793EEBA8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01D4-40AC-42EE-A081-36019FA5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open-access-policies/read-and-publish-agreements" TargetMode="External"/><Relationship Id="rId2" Type="http://schemas.openxmlformats.org/officeDocument/2006/relationships/hyperlink" Target="mailto:savannah.lamb@cambridge.org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mbridge.org/core/help/webinars-and-demos/the-read-and-publish-model" TargetMode="External"/><Relationship Id="rId4" Type="http://schemas.openxmlformats.org/officeDocument/2006/relationships/hyperlink" Target="https://www.cambridge.org/core/services/authors/journals/publishing-open-acc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5603"/>
            <a:ext cx="8839200" cy="154463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Open Research at Cambridge University Press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50416"/>
            <a:ext cx="9144000" cy="1655762"/>
          </a:xfrm>
        </p:spPr>
        <p:txBody>
          <a:bodyPr>
            <a:normAutofit/>
          </a:bodyPr>
          <a:lstStyle/>
          <a:p>
            <a:r>
              <a:rPr lang="en-US" i="1" dirty="0" smtClean="0"/>
              <a:t>Informational session for MOBIUS consortium members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October 21, 2021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" y="5242560"/>
            <a:ext cx="5135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Savannah Lamb,</a:t>
            </a:r>
            <a:br>
              <a:rPr lang="en-US" dirty="0" smtClean="0"/>
            </a:br>
            <a:r>
              <a:rPr lang="en-US" dirty="0" smtClean="0"/>
              <a:t>Library Sales Representative, Central &amp; Northwest</a:t>
            </a:r>
          </a:p>
          <a:p>
            <a:r>
              <a:rPr lang="en-US" dirty="0" smtClean="0"/>
              <a:t>Savannah.lamb@cambridge.org</a:t>
            </a:r>
            <a:endParaRPr lang="en-US" dirty="0"/>
          </a:p>
        </p:txBody>
      </p:sp>
      <p:pic>
        <p:nvPicPr>
          <p:cNvPr id="1034" name="Picture 10" descr="Cambridge Logo PNG Transparent &amp;amp; SVG Vector - Freebie Supp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9" y="3813606"/>
            <a:ext cx="5654041" cy="105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BIUS Consortium - Linking Libraries | Value and diversity through  resource sharing and collaborative collection developmen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60" y="5279873"/>
            <a:ext cx="3990340" cy="11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3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364" y="604063"/>
            <a:ext cx="8808712" cy="93031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697480"/>
            <a:ext cx="7955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Recording of webinar will be made available and distributed. </a:t>
            </a:r>
          </a:p>
          <a:p>
            <a:endParaRPr lang="en-US" dirty="0"/>
          </a:p>
          <a:p>
            <a:r>
              <a:rPr lang="en-US" dirty="0" smtClean="0"/>
              <a:t>Savannah Lamb</a:t>
            </a:r>
          </a:p>
          <a:p>
            <a:r>
              <a:rPr lang="en-US" dirty="0" smtClean="0"/>
              <a:t>Library Sales Representative, Central &amp; Northwest</a:t>
            </a:r>
          </a:p>
          <a:p>
            <a:r>
              <a:rPr lang="en-US" dirty="0" smtClean="0"/>
              <a:t>slamb@cambridge.org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89520" y="4587240"/>
            <a:ext cx="413004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Frutiger LT Std 45 Light" panose="020B0402020204020204" pitchFamily="34" charset="0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3285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99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About Cambridge University Press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10" y="1765134"/>
            <a:ext cx="7815021" cy="5062386"/>
          </a:xfrm>
        </p:spPr>
        <p:txBody>
          <a:bodyPr>
            <a:normAutofit/>
          </a:bodyPr>
          <a:lstStyle/>
          <a:p>
            <a:r>
              <a:rPr lang="en-US" sz="1800" dirty="0"/>
              <a:t>n</a:t>
            </a:r>
            <a:r>
              <a:rPr lang="en-US" sz="1800" dirty="0" smtClean="0"/>
              <a:t>ot-for-profit, mission-based organization &amp; part of the University of Cambridge</a:t>
            </a:r>
          </a:p>
          <a:p>
            <a:r>
              <a:rPr lang="en-US" sz="1800" dirty="0"/>
              <a:t>o</a:t>
            </a:r>
            <a:r>
              <a:rPr lang="en-US" sz="1800" dirty="0" smtClean="0"/>
              <a:t>ldest university press in the world – founded in 1534 by King Henry VIII</a:t>
            </a:r>
          </a:p>
          <a:p>
            <a:r>
              <a:rPr lang="en-US" sz="1800" dirty="0" smtClean="0"/>
              <a:t>400+ journals, many in partnership with academic societies</a:t>
            </a:r>
          </a:p>
          <a:p>
            <a:r>
              <a:rPr lang="en-US" sz="1800" dirty="0" smtClean="0"/>
              <a:t>36,000+ </a:t>
            </a:r>
            <a:r>
              <a:rPr lang="en-US" sz="1800" dirty="0" err="1" smtClean="0"/>
              <a:t>ebooks</a:t>
            </a:r>
            <a:r>
              <a:rPr lang="en-US" sz="1800" dirty="0" smtClean="0"/>
              <a:t> in wide range of subjects and focus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5754" y="3095998"/>
            <a:ext cx="3558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/>
            <a:r>
              <a:rPr lang="en-US" i="1" dirty="0" smtClean="0"/>
              <a:t>Mission: to </a:t>
            </a:r>
            <a:r>
              <a:rPr lang="en-US" i="1" dirty="0"/>
              <a:t>publish research of the highest quality, to the broadest audience, with the maximum possible impact. </a:t>
            </a:r>
          </a:p>
        </p:txBody>
      </p:sp>
      <p:pic>
        <p:nvPicPr>
          <p:cNvPr id="7" name="Picture 4" descr="Image result for cambridge university pres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970" y="1765134"/>
            <a:ext cx="3002280" cy="15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nual Meeting for the American Political Science Association (APSA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50031"/>
            <a:ext cx="1385548" cy="220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odern Language Association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47" y="4821126"/>
            <a:ext cx="2590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HS statement on the recent closure of UK History departments | R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57" y="4388465"/>
            <a:ext cx="2069465" cy="20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5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960755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Open Research at Cambridge University Press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9425"/>
            <a:ext cx="4373880" cy="2273935"/>
          </a:xfrm>
        </p:spPr>
        <p:txBody>
          <a:bodyPr/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800" dirty="0" smtClean="0"/>
              <a:t>ver </a:t>
            </a:r>
            <a:r>
              <a:rPr lang="en-US" sz="1800" dirty="0"/>
              <a:t>95% of Cambridge journals are now either hybrid or gold </a:t>
            </a:r>
            <a:r>
              <a:rPr lang="en-US" sz="1800" dirty="0" smtClean="0"/>
              <a:t>OA*</a:t>
            </a:r>
            <a:endParaRPr lang="en-US" sz="1800" dirty="0"/>
          </a:p>
          <a:p>
            <a:r>
              <a:rPr lang="en-US" sz="1800" dirty="0"/>
              <a:t>we have chosen the Read &amp; </a:t>
            </a:r>
            <a:r>
              <a:rPr lang="en-US" sz="1800" dirty="0" smtClean="0"/>
              <a:t>Publish model (a type of transformative agreement) </a:t>
            </a:r>
            <a:r>
              <a:rPr lang="en-US" sz="1800" dirty="0"/>
              <a:t>as our chosen vehicle of change, as it allows us to allocate revenue across journals in both STM and </a:t>
            </a:r>
            <a:r>
              <a:rPr lang="en-US" sz="1800" dirty="0" smtClean="0"/>
              <a:t>HSS</a:t>
            </a:r>
            <a:endParaRPr lang="en-US" sz="1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294738"/>
              </p:ext>
            </p:extLst>
          </p:nvPr>
        </p:nvGraphicFramePr>
        <p:xfrm>
          <a:off x="7148036" y="1627504"/>
          <a:ext cx="4083844" cy="452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870960"/>
            <a:ext cx="4373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/>
              <a:t>A </a:t>
            </a:r>
            <a:r>
              <a:rPr lang="en-US" b="1" dirty="0"/>
              <a:t>hybrid open-access journal</a:t>
            </a:r>
            <a:r>
              <a:rPr lang="en-US" dirty="0"/>
              <a:t> is a subscription journal in which some of the articles are </a:t>
            </a:r>
            <a:r>
              <a:rPr lang="en-US" dirty="0" smtClean="0"/>
              <a:t>open access, a </a:t>
            </a:r>
            <a:r>
              <a:rPr lang="en-US" b="1" dirty="0" smtClean="0"/>
              <a:t>gold open access </a:t>
            </a:r>
            <a:r>
              <a:rPr lang="en-US" dirty="0" smtClean="0"/>
              <a:t>journal only includes open access publications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0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Global Read &amp; Publish Map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2021: Almost 1,000 Customers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11158"/>
          <a:stretch/>
        </p:blipFill>
        <p:spPr>
          <a:xfrm>
            <a:off x="2320458" y="1502229"/>
            <a:ext cx="7685465" cy="422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2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US Read &amp; Publish Map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Start of Our Transition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4199" y="1336953"/>
            <a:ext cx="7477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As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of 2021 there are over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140 Read &amp; Publish customers in the US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02257" y="2405218"/>
            <a:ext cx="7305871" cy="3312369"/>
            <a:chOff x="914399" y="3097764"/>
            <a:chExt cx="7305871" cy="3312369"/>
          </a:xfrm>
        </p:grpSpPr>
        <p:grpSp>
          <p:nvGrpSpPr>
            <p:cNvPr id="8" name="Group 7"/>
            <p:cNvGrpSpPr/>
            <p:nvPr/>
          </p:nvGrpSpPr>
          <p:grpSpPr>
            <a:xfrm>
              <a:off x="914399" y="3097764"/>
              <a:ext cx="7305870" cy="3312368"/>
              <a:chOff x="914399" y="3097764"/>
              <a:chExt cx="7305870" cy="331236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5" t="12808" r="7082" b="4198"/>
              <a:stretch/>
            </p:blipFill>
            <p:spPr>
              <a:xfrm>
                <a:off x="914400" y="3097764"/>
                <a:ext cx="7305869" cy="331236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914399" y="6027577"/>
                <a:ext cx="1390262" cy="382555"/>
              </a:xfrm>
              <a:prstGeom prst="rect">
                <a:avLst/>
              </a:prstGeom>
              <a:solidFill>
                <a:srgbClr val="DCDCEB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SzPct val="100000"/>
                </a:pPr>
                <a:endParaRPr lang="en-US" sz="2400">
                  <a:solidFill>
                    <a:srgbClr val="000000"/>
                  </a:solidFill>
                  <a:latin typeface="Frutiger LT Std 45 Light" charset="0"/>
                  <a:ea typeface="ＭＳ Ｐゴシック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 bwMode="auto">
            <a:xfrm>
              <a:off x="7539136" y="6130213"/>
              <a:ext cx="681134" cy="279920"/>
            </a:xfrm>
            <a:prstGeom prst="rect">
              <a:avLst/>
            </a:prstGeom>
            <a:solidFill>
              <a:srgbClr val="DCDCEB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SzPct val="100000"/>
              </a:pPr>
              <a:endParaRPr lang="en-US" sz="240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03193" y="375463"/>
            <a:ext cx="6606534" cy="930316"/>
          </a:xfr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Read &amp; Publish at CUP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Fundamentals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096000" y="1996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94485" y="1436405"/>
            <a:ext cx="7313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Read &amp; Publish is the </a:t>
            </a:r>
            <a:r>
              <a:rPr lang="en-US" b="1" dirty="0" smtClean="0"/>
              <a:t>combination of </a:t>
            </a:r>
            <a:r>
              <a:rPr lang="en-US" b="1" dirty="0"/>
              <a:t>two services under one single agreement and cost: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b="1" dirty="0"/>
          </a:p>
          <a:p>
            <a:r>
              <a:rPr lang="en-US" dirty="0"/>
              <a:t>We look at the balance of subscription spend against the value of your research publishing in our journals.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2"/>
          <a:stretch/>
        </p:blipFill>
        <p:spPr>
          <a:xfrm>
            <a:off x="2446907" y="2260468"/>
            <a:ext cx="1020527" cy="866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9"/>
          <a:stretch/>
        </p:blipFill>
        <p:spPr>
          <a:xfrm>
            <a:off x="6154533" y="2303539"/>
            <a:ext cx="866550" cy="7507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67433" y="2275275"/>
            <a:ext cx="2689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Read </a:t>
            </a:r>
            <a:r>
              <a:rPr lang="en-AU" sz="1600" dirty="0"/>
              <a:t>access </a:t>
            </a:r>
            <a:r>
              <a:rPr lang="en-AU" sz="1600" dirty="0" smtClean="0"/>
              <a:t>to the subscription </a:t>
            </a:r>
            <a:r>
              <a:rPr lang="en-AU" sz="1600" dirty="0"/>
              <a:t>journals in our </a:t>
            </a:r>
            <a:r>
              <a:rPr lang="en-AU" sz="1600" dirty="0" smtClean="0"/>
              <a:t>full journals package</a:t>
            </a:r>
            <a:endParaRPr lang="en-AU" sz="1600" dirty="0"/>
          </a:p>
        </p:txBody>
      </p:sp>
      <p:sp>
        <p:nvSpPr>
          <p:cNvPr id="13" name="Rectangle 12"/>
          <p:cNvSpPr/>
          <p:nvPr/>
        </p:nvSpPr>
        <p:spPr>
          <a:xfrm>
            <a:off x="6806871" y="2275275"/>
            <a:ext cx="2902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Open access publishing in hybrid and gold journals in our </a:t>
            </a:r>
            <a:r>
              <a:rPr lang="en-AU" sz="1600" dirty="0" smtClean="0"/>
              <a:t>full journals package </a:t>
            </a:r>
            <a:endParaRPr lang="en-AU" sz="1600" dirty="0"/>
          </a:p>
        </p:txBody>
      </p:sp>
      <p:sp>
        <p:nvSpPr>
          <p:cNvPr id="2" name="Rectangle 1"/>
          <p:cNvSpPr/>
          <p:nvPr/>
        </p:nvSpPr>
        <p:spPr>
          <a:xfrm>
            <a:off x="3032761" y="4152354"/>
            <a:ext cx="65753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the value of your spend </a:t>
            </a:r>
            <a:r>
              <a:rPr lang="en-US" b="1" dirty="0"/>
              <a:t>exceeds</a:t>
            </a:r>
            <a:r>
              <a:rPr lang="en-US" dirty="0"/>
              <a:t> the value of publishing, we offer an uncapped publishing agreement at no additional cost. </a:t>
            </a:r>
          </a:p>
          <a:p>
            <a:endParaRPr lang="en-US" dirty="0"/>
          </a:p>
          <a:p>
            <a:r>
              <a:rPr lang="en-US" dirty="0"/>
              <a:t>If your spend is </a:t>
            </a:r>
            <a:r>
              <a:rPr lang="en-US" b="1" dirty="0"/>
              <a:t>less</a:t>
            </a:r>
            <a:r>
              <a:rPr lang="en-US" dirty="0"/>
              <a:t> than your publishing value, we place a cap on publishing, or offer a top-up payment for uncapped OA.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6138" y="4227916"/>
            <a:ext cx="406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A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oper Black" panose="0208090404030B020404" pitchFamily="18" charset="0"/>
              </a:rPr>
              <a:t>&gt;</a:t>
            </a:r>
            <a:endParaRPr lang="en-AU" sz="800" b="1" dirty="0">
              <a:solidFill>
                <a:schemeClr val="accent6">
                  <a:lumMod val="20000"/>
                  <a:lumOff val="8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6137" y="4952234"/>
            <a:ext cx="406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A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oper Black" panose="0208090404030B0204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4492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1170" y="1706880"/>
            <a:ext cx="83439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/>
                </a:solidFill>
              </a:rPr>
              <a:t>Reading and publishing rights across our full package</a:t>
            </a:r>
            <a:br>
              <a:rPr lang="en-US" sz="1700" b="1" dirty="0">
                <a:solidFill>
                  <a:schemeClr val="accent2"/>
                </a:solidFill>
              </a:rPr>
            </a:br>
            <a:r>
              <a:rPr lang="en-US" sz="1700" dirty="0" smtClean="0"/>
              <a:t>Full read access to 400+ journals, </a:t>
            </a:r>
            <a:r>
              <a:rPr lang="en-US" sz="1700" dirty="0"/>
              <a:t>combined with publishing into gold and hybrid journals within our full package.</a:t>
            </a:r>
          </a:p>
          <a:p>
            <a:endParaRPr lang="en-US" sz="1700" dirty="0"/>
          </a:p>
          <a:p>
            <a:r>
              <a:rPr lang="en-US" sz="1700" b="1" dirty="0" smtClean="0">
                <a:solidFill>
                  <a:schemeClr val="accent2"/>
                </a:solidFill>
              </a:rPr>
              <a:t>Increased cost savings under Read &amp; Publish:</a:t>
            </a:r>
            <a:br>
              <a:rPr lang="en-US" sz="1700" b="1" dirty="0" smtClean="0">
                <a:solidFill>
                  <a:schemeClr val="accent2"/>
                </a:solidFill>
              </a:rPr>
            </a:br>
            <a:r>
              <a:rPr lang="en-US" sz="1700" dirty="0" smtClean="0"/>
              <a:t>A </a:t>
            </a:r>
            <a:r>
              <a:rPr lang="en-US" sz="1700" dirty="0" smtClean="0"/>
              <a:t>Read &amp; Publish agreement allows you and your faculty to save on APC fees (an average of $2,900) </a:t>
            </a:r>
            <a:br>
              <a:rPr lang="en-US" sz="1700" dirty="0" smtClean="0"/>
            </a:br>
            <a:endParaRPr lang="en-US" sz="1700" dirty="0" smtClean="0"/>
          </a:p>
          <a:p>
            <a:r>
              <a:rPr lang="en-US" sz="1700" b="1" dirty="0" smtClean="0">
                <a:solidFill>
                  <a:schemeClr val="accent2"/>
                </a:solidFill>
              </a:rPr>
              <a:t>Increase the profile of your faculty research</a:t>
            </a:r>
          </a:p>
          <a:p>
            <a:r>
              <a:rPr lang="en-US" sz="1700" dirty="0" smtClean="0"/>
              <a:t>Publishing OA secures greater reach, discoverability and higher citations for your institution’s research. OA also benefits the broader academic </a:t>
            </a:r>
            <a:r>
              <a:rPr lang="en-US" sz="1700" dirty="0" smtClean="0"/>
              <a:t>community.</a:t>
            </a:r>
            <a:endParaRPr lang="en-US" sz="1700" dirty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49753" y="547964"/>
            <a:ext cx="6606534" cy="9303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 baseline="0">
                <a:solidFill>
                  <a:schemeClr val="accent2">
                    <a:lumMod val="50000"/>
                  </a:schemeClr>
                </a:solidFill>
                <a:latin typeface="Frutiger LT Std 45 Light" panose="020B0402020204020204" pitchFamily="34" charset="0"/>
                <a:ea typeface="Avenir LT Pro 85 Heavy" charset="0"/>
                <a:cs typeface="Avenir LT Pro 85 Heavy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rgbClr val="1478B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rgbClr val="1478B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rgbClr val="1478B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rgbClr val="1478B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3897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rgbClr val="3760A0"/>
                </a:solidFill>
                <a:latin typeface="Frutiger LT Std 45 Light" charset="0"/>
                <a:ea typeface="ＭＳ Ｐゴシック" charset="0"/>
              </a:defRPr>
            </a:lvl6pPr>
            <a:lvl7pPr marL="77943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rgbClr val="3760A0"/>
                </a:solidFill>
                <a:latin typeface="Frutiger LT Std 45 Light" charset="0"/>
                <a:ea typeface="ＭＳ Ｐゴシック" charset="0"/>
              </a:defRPr>
            </a:lvl7pPr>
            <a:lvl8pPr marL="116915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rgbClr val="3760A0"/>
                </a:solidFill>
                <a:latin typeface="Frutiger LT Std 45 Light" charset="0"/>
                <a:ea typeface="ＭＳ Ｐゴシック" charset="0"/>
              </a:defRPr>
            </a:lvl8pPr>
            <a:lvl9pPr marL="155886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rgbClr val="3760A0"/>
                </a:solidFill>
                <a:latin typeface="Frutiger LT Std 45 Light" charset="0"/>
                <a:ea typeface="ＭＳ Ｐゴシック" charset="0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Benefits of Read &amp; Publish at CUP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8" y="558343"/>
            <a:ext cx="5734586" cy="95694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Additional Subscriber Options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8524" y="2413337"/>
            <a:ext cx="9338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Benefits of upgrading to the Cambridge journals full package with read-only access:</a:t>
            </a:r>
          </a:p>
          <a:p>
            <a:endParaRPr lang="en-US" dirty="0" smtClean="0"/>
          </a:p>
          <a:p>
            <a:r>
              <a:rPr lang="en-US" dirty="0" smtClean="0"/>
              <a:t>• increased cost savings over title-by-title subscriptions</a:t>
            </a:r>
          </a:p>
          <a:p>
            <a:r>
              <a:rPr lang="en-US" dirty="0" smtClean="0"/>
              <a:t>• stabilized yearly increases, more predictability for library budgets</a:t>
            </a:r>
          </a:p>
          <a:p>
            <a:r>
              <a:rPr lang="en-US" dirty="0" smtClean="0"/>
              <a:t>• perpetual access rights to subscription year volumes</a:t>
            </a:r>
          </a:p>
          <a:p>
            <a:r>
              <a:rPr lang="en-US" dirty="0" smtClean="0"/>
              <a:t>• substantial temporary back access included with subscription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9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+mn-lt"/>
              </a:rPr>
              <a:t>What’s next?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8100" y="1889760"/>
            <a:ext cx="10652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• </a:t>
            </a:r>
            <a:r>
              <a:rPr lang="en-US" dirty="0" smtClean="0"/>
              <a:t>current publication history, subscription data, usage &amp; </a:t>
            </a:r>
            <a:r>
              <a:rPr lang="en-US" dirty="0" err="1" smtClean="0"/>
              <a:t>turnaways</a:t>
            </a:r>
            <a:r>
              <a:rPr lang="en-US" dirty="0" smtClean="0"/>
              <a:t> reports &amp; 2022 package pricing available by request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savannah.lamb@cambridge.org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 more information on open research at Cambridge available on our site for reference:</a:t>
            </a: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https://www.cambridge.org/core/services/open-access-policies/read-and-publish-agreements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https://www.cambridge.org/core/services/authors/journals/publishing-open-access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www.cambridge.org/core/help/webinars-and-demos/the-read-and-publish-model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4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564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Avenir LT Pro 85 Heavy</vt:lpstr>
      <vt:lpstr>Calibri</vt:lpstr>
      <vt:lpstr>Calibri Light</vt:lpstr>
      <vt:lpstr>Cooper Black</vt:lpstr>
      <vt:lpstr>Frutiger LT Std 45 Light</vt:lpstr>
      <vt:lpstr>Office Theme</vt:lpstr>
      <vt:lpstr>Open Research at Cambridge University Press</vt:lpstr>
      <vt:lpstr>About Cambridge University Press</vt:lpstr>
      <vt:lpstr>Open Research at Cambridge University Press</vt:lpstr>
      <vt:lpstr>Global Read &amp; Publish Map 2021: Almost 1,000 Customers</vt:lpstr>
      <vt:lpstr>US Read &amp; Publish Map The Start of Our Transition </vt:lpstr>
      <vt:lpstr>Read &amp; Publish at CUP The Fundamentals</vt:lpstr>
      <vt:lpstr>PowerPoint Presentation</vt:lpstr>
      <vt:lpstr>Additional Subscriber Options</vt:lpstr>
      <vt:lpstr>What’s next?</vt:lpstr>
      <vt:lpstr>Questions?</vt:lpstr>
    </vt:vector>
  </TitlesOfParts>
  <Company>Cambridge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Savannah Lamb</dc:creator>
  <cp:lastModifiedBy>Savannah Lamb</cp:lastModifiedBy>
  <cp:revision>18</cp:revision>
  <dcterms:created xsi:type="dcterms:W3CDTF">2021-10-20T14:11:25Z</dcterms:created>
  <dcterms:modified xsi:type="dcterms:W3CDTF">2021-10-21T16:19:34Z</dcterms:modified>
</cp:coreProperties>
</file>